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ms-exce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1" r:id="rId4"/>
    <p:sldId id="262" r:id="rId5"/>
    <p:sldId id="263" r:id="rId6"/>
    <p:sldId id="264" r:id="rId7"/>
    <p:sldId id="390" r:id="rId8"/>
    <p:sldId id="391" r:id="rId9"/>
    <p:sldId id="392" r:id="rId10"/>
    <p:sldId id="393" r:id="rId11"/>
    <p:sldId id="394" r:id="rId12"/>
    <p:sldId id="395" r:id="rId13"/>
    <p:sldId id="396" r:id="rId14"/>
    <p:sldId id="397" r:id="rId15"/>
    <p:sldId id="398" r:id="rId16"/>
    <p:sldId id="399" r:id="rId17"/>
    <p:sldId id="402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722" autoAdjust="0"/>
  </p:normalViewPr>
  <p:slideViewPr>
    <p:cSldViewPr>
      <p:cViewPr varScale="1">
        <p:scale>
          <a:sx n="122" d="100"/>
          <a:sy n="122" d="100"/>
        </p:scale>
        <p:origin x="1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8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4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5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6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7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8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9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0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1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2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 (KA:1.04, Hajonta:0.22) (Vastauksia:366)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vakituinen asukas</c:v>
                </c:pt>
                <c:pt idx="1">
                  <c:v>vapaa-ajan asukas</c:v>
                </c:pt>
                <c:pt idx="2">
                  <c:v>jokin muu, mikä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0.96699999999999997</c:v>
                </c:pt>
                <c:pt idx="1">
                  <c:v>2.7E-2</c:v>
                </c:pt>
                <c:pt idx="2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71-4A36-B6F0-78E4E0ADCECB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 (KA:1.1, Hajonta:0.4) (Vastauksia:260)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vakituinen asukas</c:v>
                </c:pt>
                <c:pt idx="1">
                  <c:v>vapaa-ajan asukas</c:v>
                </c:pt>
                <c:pt idx="2">
                  <c:v>jokin muu, mikä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0.94199999999999995</c:v>
                </c:pt>
                <c:pt idx="1">
                  <c:v>1.9E-2</c:v>
                </c:pt>
                <c:pt idx="2">
                  <c:v>3.7999999999999999E-2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71-4A36-B6F0-78E4E0ADCECB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 (KA:1.06, Hajonta:0.28) (Vastauksia:363)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vakituinen asukas</c:v>
                </c:pt>
                <c:pt idx="1">
                  <c:v>vapaa-ajan asukas</c:v>
                </c:pt>
                <c:pt idx="2">
                  <c:v>jokin muu, mikä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0.95899999999999996</c:v>
                </c:pt>
                <c:pt idx="1">
                  <c:v>2.8000000000000001E-2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71-4A36-B6F0-78E4E0ADCE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511400"/>
        <c:axId val="661358"/>
      </c:barChart>
      <c:catAx>
        <c:axId val="51140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61358"/>
        <c:crosses val="autoZero"/>
        <c:auto val="1"/>
        <c:lblAlgn val="ctr"/>
        <c:lblOffset val="100"/>
        <c:noMultiLvlLbl val="1"/>
      </c:catAx>
      <c:valAx>
        <c:axId val="66135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11400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 Vesilahden turvalliseksi.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D4-4607-9BA7-DFDF52D4537E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 Vesilahden turvalliseksi.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D4-4607-9BA7-DFDF52D4537E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 Vesilahden turvalliseksi.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D4-4607-9BA7-DFDF52D453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317"/>
        <c:axId val="575681"/>
      </c:barChart>
      <c:catAx>
        <c:axId val="35317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575681"/>
        <c:crosses val="autoZero"/>
        <c:auto val="1"/>
        <c:lblAlgn val="ctr"/>
        <c:lblOffset val="100"/>
        <c:noMultiLvlLbl val="1"/>
      </c:catAx>
      <c:valAx>
        <c:axId val="575681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35317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 Vesilahden ympäristön viihtyisäksi.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C8-480E-BE65-89B0771CF808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 Vesilahden ympäristön viihtyisäksi.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C8-480E-BE65-89B0771CF808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 Vesilahden ympäristön viihtyisäksi.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C8-480E-BE65-89B0771CF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287149"/>
        <c:axId val="559571"/>
      </c:barChart>
      <c:catAx>
        <c:axId val="287149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559571"/>
        <c:crosses val="autoZero"/>
        <c:auto val="1"/>
        <c:lblAlgn val="ctr"/>
        <c:lblOffset val="100"/>
        <c:noMultiLvlLbl val="1"/>
      </c:catAx>
      <c:valAx>
        <c:axId val="559571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287149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Löydän helposti tekemistä vapaa-ajalla.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77-4861-88DB-74B4927A79AD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Löydän helposti tekemistä vapaa-ajalla.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77-4861-88DB-74B4927A79AD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Löydän helposti tekemistä vapaa-ajalla.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77-4861-88DB-74B4927A7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61405"/>
        <c:axId val="455446"/>
      </c:barChart>
      <c:catAx>
        <c:axId val="161405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455446"/>
        <c:crosses val="autoZero"/>
        <c:auto val="1"/>
        <c:lblAlgn val="ctr"/>
        <c:lblOffset val="100"/>
        <c:noMultiLvlLbl val="1"/>
      </c:catAx>
      <c:valAx>
        <c:axId val="45544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161405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Vesilahden kunnan imago on positiivinen ja nykyaikainen.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2D-4AFA-9734-F59FC2C3EBC3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Vesilahden kunnan imago on positiivinen ja nykyaikainen.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2D-4AFA-9734-F59FC2C3EBC3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Vesilahden kunnan imago on positiivinen ja nykyaikainen.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2D-4AFA-9734-F59FC2C3EB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982362"/>
        <c:axId val="411937"/>
      </c:barChart>
      <c:catAx>
        <c:axId val="98236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411937"/>
        <c:crosses val="autoZero"/>
        <c:auto val="1"/>
        <c:lblAlgn val="ctr"/>
        <c:lblOffset val="100"/>
        <c:noMultiLvlLbl val="1"/>
      </c:catAx>
      <c:valAx>
        <c:axId val="411937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982362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Uskon, että asun Vesilahdella viiden vuoden päästä.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CD-47DC-AA84-B912F36A9979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Uskon, että asun Vesilahdella viiden vuoden päästä.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CD-47DC-AA84-B912F36A9979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Uskon, että asun Vesilahdella viiden vuoden päästä.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CD-47DC-AA84-B912F36A99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616785"/>
        <c:axId val="96310"/>
      </c:barChart>
      <c:catAx>
        <c:axId val="616785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96310"/>
        <c:crosses val="autoZero"/>
        <c:auto val="1"/>
        <c:lblAlgn val="ctr"/>
        <c:lblOffset val="100"/>
        <c:noMultiLvlLbl val="1"/>
      </c:catAx>
      <c:valAx>
        <c:axId val="9631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616785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Suosittelisin Vesilahtea asuinpaikkana.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2C-42AA-A0FD-16978893D5D8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Suosittelisin Vesilahtea asuinpaikkana.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2C-42AA-A0FD-16978893D5D8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Suosittelisin Vesilahtea asuinpaikkana.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2C-42AA-A0FD-16978893D5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0257"/>
        <c:axId val="59117"/>
      </c:barChart>
      <c:catAx>
        <c:axId val="380257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59117"/>
        <c:crosses val="autoZero"/>
        <c:auto val="1"/>
        <c:lblAlgn val="ctr"/>
        <c:lblOffset val="100"/>
        <c:noMultiLvlLbl val="1"/>
      </c:catAx>
      <c:valAx>
        <c:axId val="59117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380257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T1!$A$2:$A$14</c:f>
              <c:strCache>
                <c:ptCount val="13"/>
                <c:pt idx="0">
                  <c:v>Koen, että minulla on riittävä mahdollisuus vaikuttaa kunnassa tapahtuviin asioihin.</c:v>
                </c:pt>
                <c:pt idx="1">
                  <c:v>Koen, että löydän helposti tietoa kunnan tapahtumista.</c:v>
                </c:pt>
                <c:pt idx="2">
                  <c:v>Asiointi kunnan kanssa on helppoa.</c:v>
                </c:pt>
                <c:pt idx="3">
                  <c:v>Kunnan kotisivuilta on helppo löytää etsimäni tieto.</c:v>
                </c:pt>
                <c:pt idx="4">
                  <c:v>Koen Vesilahden turvalliseksi.</c:v>
                </c:pt>
                <c:pt idx="5">
                  <c:v>Koen Vesilahden ympäristön viihtyisäksi.</c:v>
                </c:pt>
                <c:pt idx="6">
                  <c:v>Löydän helposti tekemistä vapaa-ajalla.</c:v>
                </c:pt>
                <c:pt idx="7">
                  <c:v>Vesilahden kunnan imago on positiivinen ja nykyaikainen.</c:v>
                </c:pt>
                <c:pt idx="8">
                  <c:v>Uskon, että asun Vesilahdella viiden vuoden päästä. </c:v>
                </c:pt>
                <c:pt idx="9">
                  <c:v>Suosittelisin Vesilahtea asuinpaikkana.</c:v>
                </c:pt>
                <c:pt idx="10">
                  <c:v>Olen tyytyväinen Vesilahden kirjaston palveluihin.</c:v>
                </c:pt>
                <c:pt idx="11">
                  <c:v>Vesilahdessa on tarjolla riittävä ja monipuolinen kulttuuripalveluiden tarjonta.</c:v>
                </c:pt>
                <c:pt idx="12">
                  <c:v>Keskiarvo</c:v>
                </c:pt>
              </c:strCache>
            </c:strRef>
          </c:cat>
          <c:val>
            <c:numRef>
              <c:f>T1!$B$2:$B$14</c:f>
              <c:numCache>
                <c:formatCode>General</c:formatCode>
                <c:ptCount val="13"/>
                <c:pt idx="0">
                  <c:v>2.8</c:v>
                </c:pt>
                <c:pt idx="1">
                  <c:v>3.3</c:v>
                </c:pt>
                <c:pt idx="2">
                  <c:v>3.3</c:v>
                </c:pt>
                <c:pt idx="3">
                  <c:v>3.2</c:v>
                </c:pt>
                <c:pt idx="4">
                  <c:v>4.3</c:v>
                </c:pt>
                <c:pt idx="5">
                  <c:v>4</c:v>
                </c:pt>
                <c:pt idx="6">
                  <c:v>3.6</c:v>
                </c:pt>
                <c:pt idx="7">
                  <c:v>3.7</c:v>
                </c:pt>
                <c:pt idx="8">
                  <c:v>4.2</c:v>
                </c:pt>
                <c:pt idx="9">
                  <c:v>4.3</c:v>
                </c:pt>
                <c:pt idx="10">
                  <c:v>4.0999999999999996</c:v>
                </c:pt>
                <c:pt idx="11">
                  <c:v>3.2</c:v>
                </c:pt>
                <c:pt idx="1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99-4272-A943-752A027EB4F0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T1!$A$2:$A$14</c:f>
              <c:strCache>
                <c:ptCount val="13"/>
                <c:pt idx="0">
                  <c:v>Koen, että minulla on riittävä mahdollisuus vaikuttaa kunnassa tapahtuviin asioihin.</c:v>
                </c:pt>
                <c:pt idx="1">
                  <c:v>Koen, että löydän helposti tietoa kunnan tapahtumista.</c:v>
                </c:pt>
                <c:pt idx="2">
                  <c:v>Asiointi kunnan kanssa on helppoa.</c:v>
                </c:pt>
                <c:pt idx="3">
                  <c:v>Kunnan kotisivuilta on helppo löytää etsimäni tieto.</c:v>
                </c:pt>
                <c:pt idx="4">
                  <c:v>Koen Vesilahden turvalliseksi.</c:v>
                </c:pt>
                <c:pt idx="5">
                  <c:v>Koen Vesilahden ympäristön viihtyisäksi.</c:v>
                </c:pt>
                <c:pt idx="6">
                  <c:v>Löydän helposti tekemistä vapaa-ajalla.</c:v>
                </c:pt>
                <c:pt idx="7">
                  <c:v>Vesilahden kunnan imago on positiivinen ja nykyaikainen.</c:v>
                </c:pt>
                <c:pt idx="8">
                  <c:v>Uskon, että asun Vesilahdella viiden vuoden päästä. </c:v>
                </c:pt>
                <c:pt idx="9">
                  <c:v>Suosittelisin Vesilahtea asuinpaikkana.</c:v>
                </c:pt>
                <c:pt idx="10">
                  <c:v>Olen tyytyväinen Vesilahden kirjaston palveluihin.</c:v>
                </c:pt>
                <c:pt idx="11">
                  <c:v>Vesilahdessa on tarjolla riittävä ja monipuolinen kulttuuripalveluiden tarjonta.</c:v>
                </c:pt>
                <c:pt idx="12">
                  <c:v>Keskiarvo</c:v>
                </c:pt>
              </c:strCache>
            </c:strRef>
          </c:cat>
          <c:val>
            <c:numRef>
              <c:f>T1!$C$2:$C$14</c:f>
              <c:numCache>
                <c:formatCode>General</c:formatCode>
                <c:ptCount val="13"/>
                <c:pt idx="0">
                  <c:v>2.7</c:v>
                </c:pt>
                <c:pt idx="1">
                  <c:v>3.2</c:v>
                </c:pt>
                <c:pt idx="2">
                  <c:v>3.2</c:v>
                </c:pt>
                <c:pt idx="3">
                  <c:v>3.1</c:v>
                </c:pt>
                <c:pt idx="4">
                  <c:v>4.4000000000000004</c:v>
                </c:pt>
                <c:pt idx="5">
                  <c:v>4</c:v>
                </c:pt>
                <c:pt idx="6">
                  <c:v>3.7</c:v>
                </c:pt>
                <c:pt idx="7">
                  <c:v>3.3</c:v>
                </c:pt>
                <c:pt idx="8">
                  <c:v>4.0999999999999996</c:v>
                </c:pt>
                <c:pt idx="9">
                  <c:v>4.0999999999999996</c:v>
                </c:pt>
                <c:pt idx="1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99-4272-A943-752A027EB4F0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T1!$A$2:$A$14</c:f>
              <c:strCache>
                <c:ptCount val="13"/>
                <c:pt idx="0">
                  <c:v>Koen, että minulla on riittävä mahdollisuus vaikuttaa kunnassa tapahtuviin asioihin.</c:v>
                </c:pt>
                <c:pt idx="1">
                  <c:v>Koen, että löydän helposti tietoa kunnan tapahtumista.</c:v>
                </c:pt>
                <c:pt idx="2">
                  <c:v>Asiointi kunnan kanssa on helppoa.</c:v>
                </c:pt>
                <c:pt idx="3">
                  <c:v>Kunnan kotisivuilta on helppo löytää etsimäni tieto.</c:v>
                </c:pt>
                <c:pt idx="4">
                  <c:v>Koen Vesilahden turvalliseksi.</c:v>
                </c:pt>
                <c:pt idx="5">
                  <c:v>Koen Vesilahden ympäristön viihtyisäksi.</c:v>
                </c:pt>
                <c:pt idx="6">
                  <c:v>Löydän helposti tekemistä vapaa-ajalla.</c:v>
                </c:pt>
                <c:pt idx="7">
                  <c:v>Vesilahden kunnan imago on positiivinen ja nykyaikainen.</c:v>
                </c:pt>
                <c:pt idx="8">
                  <c:v>Uskon, että asun Vesilahdella viiden vuoden päästä. </c:v>
                </c:pt>
                <c:pt idx="9">
                  <c:v>Suosittelisin Vesilahtea asuinpaikkana.</c:v>
                </c:pt>
                <c:pt idx="10">
                  <c:v>Olen tyytyväinen Vesilahden kirjaston palveluihin.</c:v>
                </c:pt>
                <c:pt idx="11">
                  <c:v>Vesilahdessa on tarjolla riittävä ja monipuolinen kulttuuripalveluiden tarjonta.</c:v>
                </c:pt>
                <c:pt idx="12">
                  <c:v>Keskiarvo</c:v>
                </c:pt>
              </c:strCache>
            </c:strRef>
          </c:cat>
          <c:val>
            <c:numRef>
              <c:f>T1!$D$2:$D$14</c:f>
              <c:numCache>
                <c:formatCode>General</c:formatCode>
                <c:ptCount val="13"/>
                <c:pt idx="0">
                  <c:v>2.5</c:v>
                </c:pt>
                <c:pt idx="1">
                  <c:v>3.1</c:v>
                </c:pt>
                <c:pt idx="2">
                  <c:v>3</c:v>
                </c:pt>
                <c:pt idx="3">
                  <c:v>3</c:v>
                </c:pt>
                <c:pt idx="4">
                  <c:v>4.2</c:v>
                </c:pt>
                <c:pt idx="5">
                  <c:v>3.9</c:v>
                </c:pt>
                <c:pt idx="6">
                  <c:v>3.5</c:v>
                </c:pt>
                <c:pt idx="7">
                  <c:v>3</c:v>
                </c:pt>
                <c:pt idx="8">
                  <c:v>3.9</c:v>
                </c:pt>
                <c:pt idx="9">
                  <c:v>4</c:v>
                </c:pt>
                <c:pt idx="1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99-4272-A943-752A027EB4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08065"/>
        <c:axId val="749836"/>
      </c:barChart>
      <c:catAx>
        <c:axId val="308065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749836"/>
        <c:crosses val="autoZero"/>
        <c:auto val="1"/>
        <c:lblAlgn val="ctr"/>
        <c:lblOffset val="100"/>
        <c:noMultiLvlLbl val="1"/>
      </c:catAx>
      <c:valAx>
        <c:axId val="74983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308065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 (KA:5.2, Hajonta:1.46) (Vastauksia:366)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T1!$A$2:$A$10</c:f>
              <c:strCache>
                <c:ptCount val="9"/>
                <c:pt idx="0">
                  <c:v>0 - 9 vuotta</c:v>
                </c:pt>
                <c:pt idx="1">
                  <c:v>10 - 19 vuotta</c:v>
                </c:pt>
                <c:pt idx="2">
                  <c:v>20 - 29 vuotta</c:v>
                </c:pt>
                <c:pt idx="3">
                  <c:v>30 - 39 vuotta</c:v>
                </c:pt>
                <c:pt idx="4">
                  <c:v>40 - 49 vuotta</c:v>
                </c:pt>
                <c:pt idx="5">
                  <c:v>50 - 59 vuotta</c:v>
                </c:pt>
                <c:pt idx="6">
                  <c:v>60 - 69 vuotta</c:v>
                </c:pt>
                <c:pt idx="7">
                  <c:v>70-79 vuotta</c:v>
                </c:pt>
                <c:pt idx="8">
                  <c:v>+80 vuotta</c:v>
                </c:pt>
              </c:strCache>
            </c:strRef>
          </c:cat>
          <c:val>
            <c:numRef>
              <c:f>T1!$B$2:$B$10</c:f>
              <c:numCache>
                <c:formatCode>General</c:formatCode>
                <c:ptCount val="9"/>
                <c:pt idx="0">
                  <c:v>0</c:v>
                </c:pt>
                <c:pt idx="1">
                  <c:v>2.5000000000000001E-2</c:v>
                </c:pt>
                <c:pt idx="2">
                  <c:v>7.6999999999999999E-2</c:v>
                </c:pt>
                <c:pt idx="3">
                  <c:v>0.249</c:v>
                </c:pt>
                <c:pt idx="4">
                  <c:v>0.251</c:v>
                </c:pt>
                <c:pt idx="5">
                  <c:v>0.20200000000000001</c:v>
                </c:pt>
                <c:pt idx="6">
                  <c:v>0.126</c:v>
                </c:pt>
                <c:pt idx="7">
                  <c:v>6.6000000000000003E-2</c:v>
                </c:pt>
                <c:pt idx="8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89-497A-A852-21E91C7B0FCF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 (KA:5.11, Hajonta:1.45) (Vastauksia:260)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T1!$A$2:$A$10</c:f>
              <c:strCache>
                <c:ptCount val="9"/>
                <c:pt idx="0">
                  <c:v>0 - 9 vuotta</c:v>
                </c:pt>
                <c:pt idx="1">
                  <c:v>10 - 19 vuotta</c:v>
                </c:pt>
                <c:pt idx="2">
                  <c:v>20 - 29 vuotta</c:v>
                </c:pt>
                <c:pt idx="3">
                  <c:v>30 - 39 vuotta</c:v>
                </c:pt>
                <c:pt idx="4">
                  <c:v>40 - 49 vuotta</c:v>
                </c:pt>
                <c:pt idx="5">
                  <c:v>50 - 59 vuotta</c:v>
                </c:pt>
                <c:pt idx="6">
                  <c:v>60 - 69 vuotta</c:v>
                </c:pt>
                <c:pt idx="7">
                  <c:v>70-79 vuotta</c:v>
                </c:pt>
                <c:pt idx="8">
                  <c:v>+80 vuotta</c:v>
                </c:pt>
              </c:strCache>
            </c:strRef>
          </c:cat>
          <c:val>
            <c:numRef>
              <c:f>T1!$C$2:$C$10</c:f>
              <c:numCache>
                <c:formatCode>General</c:formatCode>
                <c:ptCount val="9"/>
                <c:pt idx="0">
                  <c:v>0</c:v>
                </c:pt>
                <c:pt idx="1">
                  <c:v>3.1E-2</c:v>
                </c:pt>
                <c:pt idx="2">
                  <c:v>8.1000000000000003E-2</c:v>
                </c:pt>
                <c:pt idx="3">
                  <c:v>0.254</c:v>
                </c:pt>
                <c:pt idx="4">
                  <c:v>0.27300000000000002</c:v>
                </c:pt>
                <c:pt idx="5">
                  <c:v>0.16900000000000001</c:v>
                </c:pt>
                <c:pt idx="6">
                  <c:v>0.127</c:v>
                </c:pt>
                <c:pt idx="7">
                  <c:v>6.5000000000000002E-2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89-497A-A852-21E91C7B0FCF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 (KA:5.19, Hajonta:1.49) (Vastauksia:363)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T1!$A$2:$A$10</c:f>
              <c:strCache>
                <c:ptCount val="9"/>
                <c:pt idx="0">
                  <c:v>0 - 9 vuotta</c:v>
                </c:pt>
                <c:pt idx="1">
                  <c:v>10 - 19 vuotta</c:v>
                </c:pt>
                <c:pt idx="2">
                  <c:v>20 - 29 vuotta</c:v>
                </c:pt>
                <c:pt idx="3">
                  <c:v>30 - 39 vuotta</c:v>
                </c:pt>
                <c:pt idx="4">
                  <c:v>40 - 49 vuotta</c:v>
                </c:pt>
                <c:pt idx="5">
                  <c:v>50 - 59 vuotta</c:v>
                </c:pt>
                <c:pt idx="6">
                  <c:v>60 - 69 vuotta</c:v>
                </c:pt>
                <c:pt idx="7">
                  <c:v>70-79 vuotta</c:v>
                </c:pt>
                <c:pt idx="8">
                  <c:v>+80 vuotta</c:v>
                </c:pt>
              </c:strCache>
            </c:strRef>
          </c:cat>
          <c:val>
            <c:numRef>
              <c:f>T1!$D$2:$D$10</c:f>
              <c:numCache>
                <c:formatCode>General</c:formatCode>
                <c:ptCount val="9"/>
                <c:pt idx="0">
                  <c:v>8.0000000000000002E-3</c:v>
                </c:pt>
                <c:pt idx="1">
                  <c:v>3.9E-2</c:v>
                </c:pt>
                <c:pt idx="2">
                  <c:v>6.9000000000000006E-2</c:v>
                </c:pt>
                <c:pt idx="3">
                  <c:v>0.19</c:v>
                </c:pt>
                <c:pt idx="4">
                  <c:v>0.27300000000000002</c:v>
                </c:pt>
                <c:pt idx="5">
                  <c:v>0.245</c:v>
                </c:pt>
                <c:pt idx="6">
                  <c:v>0.105</c:v>
                </c:pt>
                <c:pt idx="7">
                  <c:v>7.1999999999999995E-2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89-497A-A852-21E91C7B0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69827"/>
        <c:axId val="234548"/>
      </c:barChart>
      <c:catAx>
        <c:axId val="69827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234548"/>
        <c:crosses val="autoZero"/>
        <c:auto val="1"/>
        <c:lblAlgn val="ctr"/>
        <c:lblOffset val="100"/>
        <c:noMultiLvlLbl val="1"/>
      </c:catAx>
      <c:valAx>
        <c:axId val="23454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9827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 (KA:2.42, Hajonta:0.7) (Vastauksia:366)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T1!$A$2:$A$6</c:f>
              <c:strCache>
                <c:ptCount val="5"/>
                <c:pt idx="0">
                  <c:v>1 </c:v>
                </c:pt>
                <c:pt idx="1">
                  <c:v>2-3</c:v>
                </c:pt>
                <c:pt idx="2">
                  <c:v>4-5</c:v>
                </c:pt>
                <c:pt idx="3">
                  <c:v>6+</c:v>
                </c:pt>
                <c:pt idx="4">
                  <c:v>En halua kertoa</c:v>
                </c:pt>
              </c:strCache>
            </c:strRef>
          </c:cat>
          <c:val>
            <c:numRef>
              <c:f>T1!$B$2:$B$6</c:f>
              <c:numCache>
                <c:formatCode>General</c:formatCode>
                <c:ptCount val="5"/>
                <c:pt idx="0">
                  <c:v>6.6000000000000003E-2</c:v>
                </c:pt>
                <c:pt idx="1">
                  <c:v>0.5</c:v>
                </c:pt>
                <c:pt idx="2">
                  <c:v>0.38500000000000001</c:v>
                </c:pt>
                <c:pt idx="3">
                  <c:v>4.3999999999999997E-2</c:v>
                </c:pt>
                <c:pt idx="4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5D-43A7-B0D3-22A1F8B6355C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 (KA:2.39, Hajonta:0.77) (Vastauksia:260)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T1!$A$2:$A$6</c:f>
              <c:strCache>
                <c:ptCount val="5"/>
                <c:pt idx="0">
                  <c:v>1 </c:v>
                </c:pt>
                <c:pt idx="1">
                  <c:v>2-3</c:v>
                </c:pt>
                <c:pt idx="2">
                  <c:v>4-5</c:v>
                </c:pt>
                <c:pt idx="3">
                  <c:v>6+</c:v>
                </c:pt>
                <c:pt idx="4">
                  <c:v>En halua kertoa</c:v>
                </c:pt>
              </c:strCache>
            </c:strRef>
          </c:cat>
          <c:val>
            <c:numRef>
              <c:f>T1!$C$2:$C$6</c:f>
              <c:numCache>
                <c:formatCode>General</c:formatCode>
                <c:ptCount val="5"/>
                <c:pt idx="0">
                  <c:v>0.104</c:v>
                </c:pt>
                <c:pt idx="1">
                  <c:v>0.47299999999999998</c:v>
                </c:pt>
                <c:pt idx="2">
                  <c:v>0.36199999999999999</c:v>
                </c:pt>
                <c:pt idx="3">
                  <c:v>5.3999999999999999E-2</c:v>
                </c:pt>
                <c:pt idx="4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5D-43A7-B0D3-22A1F8B6355C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 (KA:2.4, Hajonta:0.83) (Vastauksia:363)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T1!$A$2:$A$6</c:f>
              <c:strCache>
                <c:ptCount val="5"/>
                <c:pt idx="0">
                  <c:v>1 </c:v>
                </c:pt>
                <c:pt idx="1">
                  <c:v>2-3</c:v>
                </c:pt>
                <c:pt idx="2">
                  <c:v>4-5</c:v>
                </c:pt>
                <c:pt idx="3">
                  <c:v>6+</c:v>
                </c:pt>
                <c:pt idx="4">
                  <c:v>En halua kertoa</c:v>
                </c:pt>
              </c:strCache>
            </c:strRef>
          </c:cat>
          <c:val>
            <c:numRef>
              <c:f>T1!$D$2:$D$6</c:f>
              <c:numCache>
                <c:formatCode>General</c:formatCode>
                <c:ptCount val="5"/>
                <c:pt idx="0">
                  <c:v>0.10199999999999999</c:v>
                </c:pt>
                <c:pt idx="1">
                  <c:v>0.49</c:v>
                </c:pt>
                <c:pt idx="2">
                  <c:v>0.34200000000000003</c:v>
                </c:pt>
                <c:pt idx="3">
                  <c:v>3.9E-2</c:v>
                </c:pt>
                <c:pt idx="4">
                  <c:v>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5D-43A7-B0D3-22A1F8B635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203"/>
        <c:axId val="305698"/>
      </c:barChart>
      <c:catAx>
        <c:axId val="19203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05698"/>
        <c:crosses val="autoZero"/>
        <c:auto val="1"/>
        <c:lblAlgn val="ctr"/>
        <c:lblOffset val="100"/>
        <c:noMultiLvlLbl val="1"/>
      </c:catAx>
      <c:valAx>
        <c:axId val="30569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203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 (KA:3.26, Hajonta:1.07) (Vastauksia:365)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T1!$A$2:$A$6</c:f>
              <c:strCache>
                <c:ptCount val="5"/>
                <c:pt idx="0">
                  <c:v>Alle kaksi vuotta</c:v>
                </c:pt>
                <c:pt idx="1">
                  <c:v>Alle viisi vuotta</c:v>
                </c:pt>
                <c:pt idx="2">
                  <c:v>Alle 10 vuotta</c:v>
                </c:pt>
                <c:pt idx="3">
                  <c:v>Yli 10 vuotta</c:v>
                </c:pt>
                <c:pt idx="4">
                  <c:v>En halua kertoa</c:v>
                </c:pt>
              </c:strCache>
            </c:strRef>
          </c:cat>
          <c:val>
            <c:numRef>
              <c:f>T1!$B$2:$B$6</c:f>
              <c:numCache>
                <c:formatCode>General</c:formatCode>
                <c:ptCount val="5"/>
                <c:pt idx="0">
                  <c:v>0.107</c:v>
                </c:pt>
                <c:pt idx="1">
                  <c:v>0.14000000000000001</c:v>
                </c:pt>
                <c:pt idx="2">
                  <c:v>0.151</c:v>
                </c:pt>
                <c:pt idx="3">
                  <c:v>0.59199999999999997</c:v>
                </c:pt>
                <c:pt idx="4">
                  <c:v>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7E-4451-A78D-E292044AF66F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 (KA:0.0, Hajonta:0.0) (Vastauksia:0)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T1!$A$2:$A$6</c:f>
              <c:strCache>
                <c:ptCount val="5"/>
                <c:pt idx="0">
                  <c:v>Alle kaksi vuotta</c:v>
                </c:pt>
                <c:pt idx="1">
                  <c:v>Alle viisi vuotta</c:v>
                </c:pt>
                <c:pt idx="2">
                  <c:v>Alle 10 vuotta</c:v>
                </c:pt>
                <c:pt idx="3">
                  <c:v>Yli 10 vuotta</c:v>
                </c:pt>
                <c:pt idx="4">
                  <c:v>En halua kertoa</c:v>
                </c:pt>
              </c:strCache>
            </c:strRef>
          </c:cat>
          <c:val>
            <c:numRef>
              <c:f>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7E-4451-A78D-E292044AF66F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 (KA:0.0, Hajonta:0.0) (Vastauksia:0)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T1!$A$2:$A$6</c:f>
              <c:strCache>
                <c:ptCount val="5"/>
                <c:pt idx="0">
                  <c:v>Alle kaksi vuotta</c:v>
                </c:pt>
                <c:pt idx="1">
                  <c:v>Alle viisi vuotta</c:v>
                </c:pt>
                <c:pt idx="2">
                  <c:v>Alle 10 vuotta</c:v>
                </c:pt>
                <c:pt idx="3">
                  <c:v>Yli 10 vuotta</c:v>
                </c:pt>
                <c:pt idx="4">
                  <c:v>En halua kertoa</c:v>
                </c:pt>
              </c:strCache>
            </c:strRef>
          </c:cat>
          <c:val>
            <c:numRef>
              <c:f>T1!$D$2:$D$6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7E-4451-A78D-E292044AF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65893"/>
        <c:axId val="701256"/>
      </c:barChart>
      <c:catAx>
        <c:axId val="465893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01256"/>
        <c:crosses val="autoZero"/>
        <c:auto val="1"/>
        <c:lblAlgn val="ctr"/>
        <c:lblOffset val="100"/>
        <c:noMultiLvlLbl val="1"/>
      </c:catAx>
      <c:valAx>
        <c:axId val="70125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65893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 (KA:1.13, Hajonta:0.47) (Vastauksia:363)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Kyllä</c:v>
                </c:pt>
                <c:pt idx="1">
                  <c:v>Ei</c:v>
                </c:pt>
                <c:pt idx="2">
                  <c:v>En osaa sanoa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0.92600000000000005</c:v>
                </c:pt>
                <c:pt idx="1">
                  <c:v>1.9E-2</c:v>
                </c:pt>
                <c:pt idx="2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D9-4D84-A6F8-08836DC627AB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 (KA:1.08, Hajonta:0.37) (Vastauksia:260)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Kyllä</c:v>
                </c:pt>
                <c:pt idx="1">
                  <c:v>Ei</c:v>
                </c:pt>
                <c:pt idx="2">
                  <c:v>En osaa sanoa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0.95799999999999996</c:v>
                </c:pt>
                <c:pt idx="1">
                  <c:v>8.0000000000000002E-3</c:v>
                </c:pt>
                <c:pt idx="2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D9-4D84-A6F8-08836DC627AB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 (KA:1.09, Hajonta:0.39) (Vastauksia:362)</c:v>
                </c:pt>
              </c:strCache>
            </c:strRef>
          </c:tx>
          <c:invertIfNegative val="1"/>
          <c:dLbls>
            <c:numFmt formatCode="0.0\ 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T1!$A$2:$A$4</c:f>
              <c:strCache>
                <c:ptCount val="3"/>
                <c:pt idx="0">
                  <c:v>Kyllä</c:v>
                </c:pt>
                <c:pt idx="1">
                  <c:v>Ei</c:v>
                </c:pt>
                <c:pt idx="2">
                  <c:v>En osaa sanoa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0.93899999999999995</c:v>
                </c:pt>
                <c:pt idx="1">
                  <c:v>2.8000000000000001E-2</c:v>
                </c:pt>
                <c:pt idx="2">
                  <c:v>3.3000000000000002E-2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D9-4D84-A6F8-08836DC627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43002"/>
        <c:axId val="741464"/>
      </c:barChart>
      <c:catAx>
        <c:axId val="44300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741464"/>
        <c:crosses val="autoZero"/>
        <c:auto val="1"/>
        <c:lblAlgn val="ctr"/>
        <c:lblOffset val="100"/>
        <c:noMultiLvlLbl val="1"/>
      </c:catAx>
      <c:valAx>
        <c:axId val="74146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43002"/>
        <c:crosses val="autoZero"/>
        <c:crossBetween val="between"/>
        <c:majorUnit val="0.2"/>
      </c:valAx>
    </c:plotArea>
    <c:legend>
      <c:legendPos val="b"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Koen, että minulla on riittävä mahdollisuus vaikuttaa kunnassa tapahtuviin asioihin.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7C-4D2C-BA00-4794F100C56C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Koen, että minulla on riittävä mahdollisuus vaikuttaa kunnassa tapahtuviin asioihin.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7C-4D2C-BA00-4794F100C56C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Koen, että minulla on riittävä mahdollisuus vaikuttaa kunnassa tapahtuviin asioihin.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7C-4D2C-BA00-4794F100C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780798"/>
        <c:axId val="309043"/>
      </c:barChart>
      <c:catAx>
        <c:axId val="78079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309043"/>
        <c:crosses val="autoZero"/>
        <c:auto val="1"/>
        <c:lblAlgn val="ctr"/>
        <c:lblOffset val="100"/>
        <c:noMultiLvlLbl val="1"/>
      </c:catAx>
      <c:valAx>
        <c:axId val="309043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780798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Koen, että löydän helposti tietoa kunnan tapahtumista.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F7-42A1-8858-AC1B3EC55345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Koen, että löydän helposti tietoa kunnan tapahtumista.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F7-42A1-8858-AC1B3EC55345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Koen, että löydän helposti tietoa kunnan tapahtumista.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F7-42A1-8858-AC1B3EC553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638"/>
        <c:axId val="806455"/>
      </c:barChart>
      <c:catAx>
        <c:axId val="3563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806455"/>
        <c:crosses val="autoZero"/>
        <c:auto val="1"/>
        <c:lblAlgn val="ctr"/>
        <c:lblOffset val="100"/>
        <c:noMultiLvlLbl val="1"/>
      </c:catAx>
      <c:valAx>
        <c:axId val="806455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35638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Asiointi kunnan kanssa on helppoa.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4D-45D3-89B9-DBE44D6FB907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Asiointi kunnan kanssa on helppoa.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4D-45D3-89B9-DBE44D6FB907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Asiointi kunnan kanssa on helppoa.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4D-45D3-89B9-DBE44D6FB9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279290"/>
        <c:axId val="507943"/>
      </c:barChart>
      <c:catAx>
        <c:axId val="27929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507943"/>
        <c:crosses val="autoZero"/>
        <c:auto val="1"/>
        <c:lblAlgn val="ctr"/>
        <c:lblOffset val="100"/>
        <c:noMultiLvlLbl val="1"/>
      </c:catAx>
      <c:valAx>
        <c:axId val="507943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279290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VES Asukaskysely 2023 - valmis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Kunnan kotisivuilta on helppo löytää etsimäni tieto.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B5-4971-BA23-848A9D927444}"/>
            </c:ext>
          </c:extLst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a VES asukaskysely 2022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Kunnan kotisivuilta on helppo löytää etsimäni tieto.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B5-4971-BA23-848A9D927444}"/>
            </c:ext>
          </c:extLst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b VES asukaskysely 2021 (Kaikki vastaajat)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l">
                  <a:defRPr sz="1000" b="0" spc="1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T1!$A$2:$A$2</c:f>
              <c:strCache>
                <c:ptCount val="1"/>
                <c:pt idx="0">
                  <c:v>Kunnan kotisivuilta on helppo löytää etsimäni tieto.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B5-4971-BA23-848A9D9274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931108"/>
        <c:axId val="789124"/>
      </c:barChart>
      <c:catAx>
        <c:axId val="9311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789124"/>
        <c:crosses val="autoZero"/>
        <c:auto val="1"/>
        <c:lblAlgn val="ctr"/>
        <c:lblOffset val="100"/>
        <c:noMultiLvlLbl val="1"/>
      </c:catAx>
      <c:valAx>
        <c:axId val="789124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latin typeface="Arial"/>
              </a:defRPr>
            </a:pPr>
            <a:endParaRPr lang="fi-FI"/>
          </a:p>
        </c:txPr>
        <c:crossAx val="931108"/>
        <c:crosses val="autoZero"/>
        <c:crossBetween val="between"/>
      </c:valAx>
    </c:plotArea>
    <c:legend>
      <c:legendPos val="b"/>
      <c:overlay val="0"/>
      <c:txPr>
        <a:bodyPr/>
        <a:lstStyle/>
        <a:p>
          <a:pPr algn="l">
            <a:defRPr sz="1000" b="0" spc="100"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1E765-1309-483C-AFBF-94DB7B3C30EC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A97E8-5338-45F9-9231-60ED891F643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044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C94F5-94A3-4F3E-BB9E-3D0EF9CB3F07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898C-9E1E-4ACD-A8BC-86A6DB1ADEF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18000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609600" y="3059999"/>
            <a:ext cx="109728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30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82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1800000"/>
            <a:ext cx="109728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360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Content">
            <a:extLst>
              <a:ext uri="{FF2B5EF4-FFF2-40B4-BE49-F238E27FC236}">
                <a16:creationId xmlns:a16="http://schemas.microsoft.com/office/drawing/2014/main" id="{2B496EA9-79F7-422C-AFAF-5E6AB7A060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" y="1557338"/>
            <a:ext cx="109728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725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609600" y="1556792"/>
            <a:ext cx="109728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93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728700"/>
            <a:ext cx="109728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93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609600" y="1557338"/>
            <a:ext cx="109728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631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609600" y="1773238"/>
            <a:ext cx="109728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74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780000"/>
            <a:ext cx="109728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013177"/>
            <a:ext cx="109728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51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609600" y="457200"/>
            <a:ext cx="109728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19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609600" y="1772816"/>
            <a:ext cx="109728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576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18000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3" name="Text"/>
          <p:cNvSpPr>
            <a:spLocks noGrp="1"/>
          </p:cNvSpPr>
          <p:nvPr>
            <p:ph type="body" idx="1"/>
          </p:nvPr>
        </p:nvSpPr>
        <p:spPr>
          <a:xfrm>
            <a:off x="609600" y="3060000"/>
            <a:ext cx="10972800" cy="16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 </a:t>
            </a:r>
            <a:endParaRPr lang="fi-FI" dirty="0"/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095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54" r:id="rId3"/>
    <p:sldLayoutId id="2147483660" r:id="rId4"/>
    <p:sldLayoutId id="2147483651" r:id="rId5"/>
    <p:sldLayoutId id="2147483657" r:id="rId6"/>
    <p:sldLayoutId id="2147483652" r:id="rId7"/>
    <p:sldLayoutId id="2147483655" r:id="rId8"/>
    <p:sldLayoutId id="2147483656" r:id="rId9"/>
    <p:sldLayoutId id="2147483659" r:id="rId10"/>
    <p:sldLayoutId id="2147483653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18000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algn="r"/>
            <a:r>
              <a:rPr lang="en-US" sz="2400" b="1">
                <a:solidFill>
                  <a:srgbClr val="000000"/>
                </a:solidFill>
                <a:latin typeface="Arial"/>
              </a:rPr>
              <a:t>VES Asukaskysely 2023 - valmis</a:t>
            </a:r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609600" y="3059999"/>
            <a:ext cx="10972800" cy="1620000"/>
          </a:xfrm>
        </p:spPr>
        <p:txBody>
          <a:bodyPr>
            <a:normAutofit/>
          </a:bodyPr>
          <a:lstStyle/>
          <a:p>
            <a:pPr algn="r"/>
            <a:r>
              <a:rPr lang="en-US" sz="1200" b="0">
                <a:solidFill>
                  <a:srgbClr val="000000"/>
                </a:solidFill>
                <a:latin typeface="Arial"/>
              </a:rPr>
              <a:t>8.12.2023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Kunnan kotisivuilta on helppo löytää etsimäni tieto.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Koen Vesilahden turvalliseksi.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Koen Vesilahden ympäristön viihtyisäksi.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Löydän helposti tekemistä vapaa-ajalla.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Vesilahden kunnan imago on positiivinen ja nykyaikainen.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Uskon, että asun Vesilahdella viiden vuoden päästä. 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Suosittelisin Vesilahtea asuinpaikkana.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Kokonaiskeskiarvot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Asukaskysely 2023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Olen...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Asukaskysely 2023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Ikä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Asukaskysely 2023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Talouden koko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Asukaskysely 2023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Kuinka pitkään olet asunut kunnassa?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Asukaskysely 2023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Minua kiinnostaa kunnan asiat? 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 lnSpcReduction="20000"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Koen, että minulla on riittävä mahdollisuus vaikuttaa kunnassa tapahtuviin asioihin.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Koen, että löydän helposti tietoa kunnan tapahtumista.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400" b="1">
                <a:solidFill>
                  <a:srgbClr val="000000"/>
                </a:solidFill>
                <a:latin typeface="Arial"/>
              </a:rPr>
              <a:t>Asiointi kunnan kanssa on helppoa.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609600" y="1125537"/>
            <a:ext cx="109728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2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Chart"/>
          <p:cNvGraphicFramePr>
            <a:graphicFrameLocks noGrp="1"/>
          </p:cNvGraphicFramePr>
          <p:nvPr/>
        </p:nvGraphicFramePr>
        <p:xfrm>
          <a:off x="609600" y="1773238"/>
          <a:ext cx="109728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urveyp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114</Words>
  <Application>Microsoft Office PowerPoint</Application>
  <PresentationFormat>Laajakuva</PresentationFormat>
  <Paragraphs>34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Arial</vt:lpstr>
      <vt:lpstr>Calibri</vt:lpstr>
      <vt:lpstr>Surveypal</vt:lpstr>
      <vt:lpstr>VES Asukaskysely 2023 - valmis</vt:lpstr>
      <vt:lpstr>Asukaskysely 2023</vt:lpstr>
      <vt:lpstr>Asukaskysely 2023</vt:lpstr>
      <vt:lpstr>Asukaskysely 2023</vt:lpstr>
      <vt:lpstr>Asukaskysely 2023</vt:lpstr>
      <vt:lpstr>Asukaskysely 2023</vt:lpstr>
      <vt:lpstr>Koen, että minulla on riittävä mahdollisuus vaikuttaa kunnassa tapahtuviin asioihin.</vt:lpstr>
      <vt:lpstr>Koen, että löydän helposti tietoa kunnan tapahtumista.</vt:lpstr>
      <vt:lpstr>Asiointi kunnan kanssa on helppoa.</vt:lpstr>
      <vt:lpstr>Kunnan kotisivuilta on helppo löytää etsimäni tieto.</vt:lpstr>
      <vt:lpstr>Koen Vesilahden turvalliseksi.</vt:lpstr>
      <vt:lpstr>Koen Vesilahden ympäristön viihtyisäksi.</vt:lpstr>
      <vt:lpstr>Löydän helposti tekemistä vapaa-ajalla.</vt:lpstr>
      <vt:lpstr>Vesilahden kunnan imago on positiivinen ja nykyaikainen.</vt:lpstr>
      <vt:lpstr>Uskon, että asun Vesilahdella viiden vuoden päästä. </vt:lpstr>
      <vt:lpstr>Suosittelisin Vesilahtea asuinpaikkana.</vt:lpstr>
      <vt:lpstr>Kokonaiskeskiarvot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surveypal2</dc:creator>
  <cp:lastModifiedBy>Kyrkkö Roope</cp:lastModifiedBy>
  <cp:revision>44</cp:revision>
  <dcterms:created xsi:type="dcterms:W3CDTF">2012-05-09T09:21:34Z</dcterms:created>
  <dcterms:modified xsi:type="dcterms:W3CDTF">2023-12-08T07:59:24Z</dcterms:modified>
</cp:coreProperties>
</file>